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96" r:id="rId1"/>
  </p:sldMasterIdLst>
  <p:notesMasterIdLst>
    <p:notesMasterId r:id="rId30"/>
  </p:notesMasterIdLst>
  <p:sldIdLst>
    <p:sldId id="319" r:id="rId2"/>
    <p:sldId id="316" r:id="rId3"/>
    <p:sldId id="444" r:id="rId4"/>
    <p:sldId id="443" r:id="rId5"/>
    <p:sldId id="417" r:id="rId6"/>
    <p:sldId id="420" r:id="rId7"/>
    <p:sldId id="422" r:id="rId8"/>
    <p:sldId id="445" r:id="rId9"/>
    <p:sldId id="421" r:id="rId10"/>
    <p:sldId id="423" r:id="rId11"/>
    <p:sldId id="419" r:id="rId12"/>
    <p:sldId id="430" r:id="rId13"/>
    <p:sldId id="455" r:id="rId14"/>
    <p:sldId id="460" r:id="rId15"/>
    <p:sldId id="461" r:id="rId16"/>
    <p:sldId id="459" r:id="rId17"/>
    <p:sldId id="458" r:id="rId18"/>
    <p:sldId id="456" r:id="rId19"/>
    <p:sldId id="463" r:id="rId20"/>
    <p:sldId id="440" r:id="rId21"/>
    <p:sldId id="438" r:id="rId22"/>
    <p:sldId id="437" r:id="rId23"/>
    <p:sldId id="435" r:id="rId24"/>
    <p:sldId id="434" r:id="rId25"/>
    <p:sldId id="432" r:id="rId26"/>
    <p:sldId id="431" r:id="rId27"/>
    <p:sldId id="427" r:id="rId28"/>
    <p:sldId id="42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99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291" autoAdjust="0"/>
  </p:normalViewPr>
  <p:slideViewPr>
    <p:cSldViewPr>
      <p:cViewPr varScale="1">
        <p:scale>
          <a:sx n="95" d="100"/>
          <a:sy n="95" d="100"/>
        </p:scale>
        <p:origin x="1051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mtClean="0"/>
            </a:lvl1pPr>
          </a:lstStyle>
          <a:p>
            <a:pPr>
              <a:defRPr/>
            </a:pPr>
            <a:fld id="{8B2BDBFC-A737-4674-95A6-BD8FC3BBB88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5708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9pPr>
          </a:lstStyle>
          <a:p>
            <a:pPr eaLnBrk="1" hangingPunct="1"/>
            <a:fld id="{D9FA2010-55FA-4547-918F-B81D2B6C3183}" type="slidenum">
              <a:rPr lang="en-US" smtClean="0">
                <a:solidFill>
                  <a:srgbClr val="000000"/>
                </a:solidFill>
                <a:latin typeface="Calibri" pitchFamily="34" charset="0"/>
              </a:rPr>
              <a:pPr eaLnBrk="1" hangingPunct="1"/>
              <a:t>1</a:t>
            </a:fld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7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D1301E2-06EF-4199-A0C2-61C79D07C605}" type="slidenum">
              <a:rPr lang="en-US" sz="1200">
                <a:solidFill>
                  <a:srgbClr val="000000"/>
                </a:solidFill>
                <a:latin typeface="Calibri" pitchFamily="34" charset="0"/>
              </a:rPr>
              <a:pPr algn="r" eaLnBrk="1" hangingPunct="1">
                <a:buClrTx/>
                <a:buFontTx/>
                <a:buNone/>
              </a:pPr>
              <a:t>1</a:t>
            </a:fld>
            <a:endParaRPr lang="en-US" sz="12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7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45B1B0D-FD3A-430C-B5E7-9A25F0634E5E}" type="slidenum">
              <a:rPr lang="en-US" sz="1200">
                <a:solidFill>
                  <a:srgbClr val="000000"/>
                </a:solidFill>
                <a:latin typeface="Calibri" pitchFamily="34" charset="0"/>
              </a:rPr>
              <a:pPr algn="r" eaLnBrk="1" hangingPunct="1">
                <a:buClrTx/>
                <a:buFontTx/>
                <a:buNone/>
              </a:pPr>
              <a:t>1</a:t>
            </a:fld>
            <a:endParaRPr lang="en-US" sz="12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7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2475" cy="34226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4" name="Text Box 4"/>
          <p:cNvSpPr txBox="1">
            <a:spLocks noChangeArrowheads="1"/>
          </p:cNvSpPr>
          <p:nvPr/>
        </p:nvSpPr>
        <p:spPr bwMode="auto">
          <a:xfrm>
            <a:off x="685800" y="4343400"/>
            <a:ext cx="5480050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8381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9361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41BED-EC01-76E7-4B88-00A08D736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A1426A-C0FA-B8A0-F07B-48E4725A8C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0A0B02-CE2C-F5C2-2F8A-D90E41F2F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518E6-0C49-F11C-C9AC-A29272D259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9019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51AE4-3ADF-B39B-10FD-21F56A71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899CED-1FB9-68A0-3F28-7E314F5377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02D6C-510D-5E5F-637A-22DC25EA7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562AA-A450-8F76-AF58-848E2DB66D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2375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BDD3D-5BB7-C0DC-20D0-75AC2FD9D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8FF7E1-C316-D6AA-FE95-DFD18394E6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A80888-5304-E7D4-9395-5A9C9A4B8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01162-1F54-12C2-E937-688FF6671E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0420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F28A7-3E86-EA82-D50B-EDBD656F3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78CAFB-CC73-B6E8-542B-4A80CD251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025CF0-DE1E-38B7-5B3B-495435EDA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76F6C-7D39-E144-ECED-48BD09CB42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2922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6BAD6-7935-84A2-9EBB-245A02014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CB5812-6B1A-D0C0-9CC7-18B200CA67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8B11BC-A409-6552-FDCD-664CD7726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B92BF-C2A9-5723-902F-00155351FC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4649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0F959-8B57-6342-C988-A1FED3EB0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57DA94-1FB9-E02E-8AC4-8A744FB200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B77A9-DE0F-AC24-305E-87FB099C2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1386B-C9C5-E69B-E699-9B067D94E6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0044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9C98F-69C5-085E-7019-38AA15CD5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17705C-E6BF-F7E7-D54A-F61F933B4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D4C440-31D7-54C0-B144-7AD5A11F8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DFABD-F2A5-596C-0BF8-19949C3072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1020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6912B-C306-44E4-CE0A-CAB00467E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3A86B8-17C1-4405-2A7B-EC3CFD22CC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9BAE26-288D-854C-A932-2BADE0293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7EBA4-97AF-2EF6-E3B5-D963500B85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7128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39F47-AABC-2593-FB93-DAD1D76C9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A2A2AC-BBE8-70C4-286E-60D9A4E878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4B2083-6FA7-DA9A-2A1D-C1C024E87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06028-1E48-1CAB-05EC-D5FEFD496E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89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432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271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73DF8-1B35-D161-829D-B5D6DE552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5931D-96D5-335B-96A2-203B20075D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3FC5A7-2036-1B4A-4066-BFF3A33E7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66599-84A2-F3DC-E232-5695562F08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231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FDD00-DCAF-AA87-9B69-BBF63B40D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7D253-FE6B-DC68-5CE4-C66BF82C12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28D06-E3A1-45F5-A0E4-513B2D9AE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EC372-FF39-0107-4314-C7A156D45D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84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2015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8665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4551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BB88F-1362-B8F2-98B4-49057AA3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28A9F4-9915-1BF3-C5F1-B701BB7794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75F178-1B36-B6DB-C78F-5D1F62435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927A3-CEC5-5D25-D42F-BCF10042D2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0566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6739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384E2-29B2-473B-9B15-FB4162EA3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1D68E3-377A-4EAB-A8AF-AC22ADEAD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2E3E1-B583-4E22-BE6E-DB39F8DC1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F78D47-8FFD-4512-8D28-D7D30AA2420B}" type="datetime1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A822F-80C2-4CE2-8FD6-7812B2458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2E405-DC72-42EB-9829-2FE185B4D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C9596-1561-4F47-B169-6589373C9CB0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Text Box 21">
            <a:extLst>
              <a:ext uri="{FF2B5EF4-FFF2-40B4-BE49-F238E27FC236}">
                <a16:creationId xmlns:a16="http://schemas.microsoft.com/office/drawing/2014/main" id="{E181AF60-5A91-4EB3-9801-1AB645A82A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62800" y="152400"/>
            <a:ext cx="1981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000" u="sng">
                <a:latin typeface="AvantGarde" pitchFamily="34" charset="0"/>
                <a:ea typeface="宋体" pitchFamily="2" charset="-122"/>
              </a:rPr>
              <a:t>Outline</a:t>
            </a:r>
          </a:p>
        </p:txBody>
      </p:sp>
      <p:sp>
        <p:nvSpPr>
          <p:cNvPr id="8" name="AutoShape 2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E8136274-00DC-4015-BD06-CB923B2CB4A5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7086600" y="76200"/>
            <a:ext cx="304800" cy="3048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9" name="AutoShape 2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76CE5E1-8B14-4CB7-BB74-EE3BFC3E9341}"/>
              </a:ext>
            </a:extLst>
          </p:cNvPr>
          <p:cNvSpPr>
            <a:spLocks noChangeArrowheads="1"/>
          </p:cNvSpPr>
          <p:nvPr userDrawn="1"/>
        </p:nvSpPr>
        <p:spPr bwMode="auto">
          <a:xfrm rot="16200000">
            <a:off x="7086600" y="457200"/>
            <a:ext cx="304800" cy="3048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0" name="Rectangle 25">
            <a:extLst>
              <a:ext uri="{FF2B5EF4-FFF2-40B4-BE49-F238E27FC236}">
                <a16:creationId xmlns:a16="http://schemas.microsoft.com/office/drawing/2014/main" id="{5AFFD8CA-10EA-457A-8509-BF108EEBF4B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05600" y="838200"/>
            <a:ext cx="24384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zh-CN" altLang="en-US" sz="1400" b="1">
              <a:solidFill>
                <a:schemeClr val="tx1"/>
              </a:solidFill>
              <a:latin typeface="AvantGarde" pitchFamily="34" charset="0"/>
              <a:ea typeface="宋体" pitchFamily="2" charset="-122"/>
            </a:endParaRPr>
          </a:p>
        </p:txBody>
      </p:sp>
      <p:sp>
        <p:nvSpPr>
          <p:cNvPr id="11" name="Text Box 30">
            <a:extLst>
              <a:ext uri="{FF2B5EF4-FFF2-40B4-BE49-F238E27FC236}">
                <a16:creationId xmlns:a16="http://schemas.microsoft.com/office/drawing/2014/main" id="{AD926431-C4E0-4676-B855-D73EE2A09F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400800"/>
            <a:ext cx="6629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>
                <a:solidFill>
                  <a:schemeClr val="tx1"/>
                </a:solidFill>
                <a:ea typeface="宋体" pitchFamily="2" charset="-122"/>
              </a:rPr>
              <a:t>© Copyright 1992–2004 by Deitel &amp; Associates, Inc. and Pearson Education Inc. All Rights Reserved</a:t>
            </a:r>
            <a:r>
              <a:rPr lang="en-US" altLang="zh-CN">
                <a:solidFill>
                  <a:schemeClr val="tx1"/>
                </a:solidFill>
                <a:latin typeface="AvantGarde" pitchFamily="34" charset="0"/>
                <a:ea typeface="宋体" pitchFamily="2" charset="-122"/>
              </a:rPr>
              <a:t>.</a:t>
            </a:r>
            <a:endParaRPr lang="en-US" altLang="zh-CN">
              <a:solidFill>
                <a:schemeClr val="tx1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31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7C0F5-CC60-4A58-B110-71E849CD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67BBE7-791B-47E0-8342-5D74B6392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19286-9FBD-4324-B4CF-37E961729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339E02-518C-45D4-AFEA-20FF5E86475A}" type="datetime1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4643B-B0CA-4F1F-B7DF-0676622B2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3A957-2CC5-4C83-BC04-44A9E0CA7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47999E-7031-42ED-94DE-C845CFFA06BB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7826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0B0C1B-8D93-465F-BCFF-41798B385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AA99D-FF1A-45BD-AAC1-C51920680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2DCF0-D048-4B37-9FD8-5FF8AE6C4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03D3B3-07F5-4EA3-B17D-BBF195AEF26D}" type="datetime1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2C259-4962-46D2-B0E4-9EA9A950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C994C-4A19-4C0F-9F87-C2038701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08B66-D13B-4331-A839-75D7D9B9D9CA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1268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DAA1-91C1-4C5F-BDAF-DB5E286AF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B7DB8-FB8B-4B9E-8D4D-92B066231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A8477-CC20-4B19-8C40-5C3108AA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967B43-3C75-4C05-9F51-EAE257C2773C}" type="datetime1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B5869-6686-4410-86B5-DEDA700B1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7A075-549C-4AF2-A490-06220BB47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CCCDE8-2898-41C9-91F5-5C437B111C38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8538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F0302-840F-4D7C-A473-8F1FA231F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EAA85-2EB0-46D1-8E1D-33041FE1A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DA50A-DEF0-4838-965D-2E76434C5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2CB087-0400-4922-9F91-7DC9C4839E49}" type="datetime1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481AD-E714-4546-B61C-28522DCEE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4374-8573-4A69-8B2D-46884D6B0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98A58D-B9CE-4CA6-847A-291E9451A798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133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B73E2-6CF0-4817-A81C-455BCFE3B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C7447-B2F6-496B-9572-086101E6A9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AFD9FF-A74B-4C54-961B-A95AFEDA0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CA999-851E-45D0-B22E-65845B3C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6C68D67-6EB7-4DC7-9727-8391EC2B56EB}" type="datetime1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63D65-6214-4D89-9B12-A1303BB86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6AFBC-A822-4087-96EA-8D612442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37AD23-FB29-4133-9724-124394767C72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8369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74298-9AF2-422D-B1EE-A63202D1F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88915-ED0B-49F9-8A7E-97BC9A25C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0DCCA7-A896-4ECA-8801-07EC748A3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CA394-0114-4A88-8527-45CD39E85A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D45D6-DF9F-411C-8263-95475B58D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5DC717-99B0-42A5-9016-36F5FE846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034FBC-27D4-4810-9F83-B836C1894235}" type="datetime1">
              <a:rPr lang="en-US" smtClean="0"/>
              <a:t>2/11/2026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3E3F6-1870-49CB-A56B-B66C9CC60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C8AFB7-E09C-42AD-ACDD-82742BE2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283AFB-95D9-4C50-9E69-CCF772E78D2F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5271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93A4D-7883-4BA4-A2EB-65827081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10DCD-0278-4783-9E0B-E62B90207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852B12-B03F-401A-B09A-22FF8A471D26}" type="datetime1">
              <a:rPr lang="en-US" smtClean="0"/>
              <a:t>2/11/2026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C42EA-D385-492C-BDEB-CE2972FEC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570D7-30EE-450C-858E-17211BA92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07ACE5-6DCF-44B1-BCE5-AED4F1432B72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0673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E67E85-4812-46FA-B55A-8C0346CBD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DBACEB-86B6-4549-86D9-546E8B661F1D}" type="datetime1">
              <a:rPr lang="en-US" smtClean="0"/>
              <a:t>2/11/2026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8FB567-7683-4806-A86E-0F37B1E56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409E3-4A1F-4B6F-A6B3-369926225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EF6C63-F5E9-4477-9611-220F3BE2B4BF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597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6DCF0-48BD-4DDA-B92F-E29D6B922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CF3D-354D-4A6E-AF1B-E13A3F4A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BFFEF-0518-4957-93D5-89857DDCB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CA3D9-AA64-4F05-84FA-0B1ED13AD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243E961-2071-4164-A816-F9134ED2D6BA}" type="datetime1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A81AD-DB12-49BE-A4B7-61A1EEFFF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FC6E26-110D-432F-9EA4-F7542D48C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F9606-3640-4612-B129-D14368C53603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9643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72DCB-3EA8-4C02-A5BB-2D8C09FA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6004F2-CF89-4A93-901F-8580E24167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AF3AE-E0F2-4DBA-8DA2-1FFC94CDF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3D77BD-42F8-4BBF-93D1-C1BD19FAE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0EB93D-55FD-41C9-8418-0659BC3F3680}" type="datetime1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1D6FD-3EDE-4090-982B-7A76CCC53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39B87-141A-4F5C-AA21-79CB16928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C7D8D7-F45D-4981-8A87-AE77D5099B43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234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C28140-F895-4F06-BF88-42CCEA259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7FC8D-C02F-4F4C-A012-39ECF4179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6592A-D9CF-46D3-92CD-2CD6BB05C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EE1A3FC-59CE-474D-9569-50AD22CC8E28}" type="datetime1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76B21-0471-40FC-AD3A-A99860535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E1B8B-8F02-4176-8EF5-DB3DCA2D7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B166E11-64E3-4F73-B04E-7F106BCFFF09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6767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AutoShape 3"/>
          <p:cNvSpPr>
            <a:spLocks noChangeArrowheads="1"/>
          </p:cNvSpPr>
          <p:nvPr/>
        </p:nvSpPr>
        <p:spPr bwMode="auto">
          <a:xfrm>
            <a:off x="2133600" y="2057400"/>
            <a:ext cx="5943600" cy="8032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8" name="Text Box 2"/>
          <p:cNvSpPr txBox="1">
            <a:spLocks noChangeArrowheads="1"/>
          </p:cNvSpPr>
          <p:nvPr/>
        </p:nvSpPr>
        <p:spPr bwMode="auto">
          <a:xfrm>
            <a:off x="246888" y="1088356"/>
            <a:ext cx="8686800" cy="1370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tabLst>
                <a:tab pos="633413" algn="l"/>
                <a:tab pos="1081088" algn="l"/>
                <a:tab pos="1530350" algn="l"/>
                <a:tab pos="1979613" algn="l"/>
                <a:tab pos="2428875" algn="l"/>
                <a:tab pos="2878138" algn="l"/>
                <a:tab pos="3327400" algn="l"/>
                <a:tab pos="3776663" algn="l"/>
                <a:tab pos="4225925" algn="l"/>
                <a:tab pos="4675188" algn="l"/>
                <a:tab pos="5124450" algn="l"/>
                <a:tab pos="5573713" algn="l"/>
                <a:tab pos="6022975" algn="l"/>
                <a:tab pos="6472238" algn="l"/>
                <a:tab pos="6921500" algn="l"/>
                <a:tab pos="7370763" algn="l"/>
                <a:tab pos="7820025" algn="l"/>
                <a:tab pos="8269288" algn="l"/>
                <a:tab pos="8718550" algn="l"/>
                <a:tab pos="9167813" algn="l"/>
                <a:tab pos="9617075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1pPr>
            <a:lvl2pPr marL="365125" eaLnBrk="0" hangingPunct="0">
              <a:tabLst>
                <a:tab pos="633413" algn="l"/>
                <a:tab pos="1081088" algn="l"/>
                <a:tab pos="1530350" algn="l"/>
                <a:tab pos="1979613" algn="l"/>
                <a:tab pos="2428875" algn="l"/>
                <a:tab pos="2878138" algn="l"/>
                <a:tab pos="3327400" algn="l"/>
                <a:tab pos="3776663" algn="l"/>
                <a:tab pos="4225925" algn="l"/>
                <a:tab pos="4675188" algn="l"/>
                <a:tab pos="5124450" algn="l"/>
                <a:tab pos="5573713" algn="l"/>
                <a:tab pos="6022975" algn="l"/>
                <a:tab pos="6472238" algn="l"/>
                <a:tab pos="6921500" algn="l"/>
                <a:tab pos="7370763" algn="l"/>
                <a:tab pos="7820025" algn="l"/>
                <a:tab pos="8269288" algn="l"/>
                <a:tab pos="8718550" algn="l"/>
                <a:tab pos="9167813" algn="l"/>
                <a:tab pos="9617075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2pPr>
            <a:lvl3pPr eaLnBrk="0" hangingPunct="0">
              <a:tabLst>
                <a:tab pos="633413" algn="l"/>
                <a:tab pos="1081088" algn="l"/>
                <a:tab pos="1530350" algn="l"/>
                <a:tab pos="1979613" algn="l"/>
                <a:tab pos="2428875" algn="l"/>
                <a:tab pos="2878138" algn="l"/>
                <a:tab pos="3327400" algn="l"/>
                <a:tab pos="3776663" algn="l"/>
                <a:tab pos="4225925" algn="l"/>
                <a:tab pos="4675188" algn="l"/>
                <a:tab pos="5124450" algn="l"/>
                <a:tab pos="5573713" algn="l"/>
                <a:tab pos="6022975" algn="l"/>
                <a:tab pos="6472238" algn="l"/>
                <a:tab pos="6921500" algn="l"/>
                <a:tab pos="7370763" algn="l"/>
                <a:tab pos="7820025" algn="l"/>
                <a:tab pos="8269288" algn="l"/>
                <a:tab pos="8718550" algn="l"/>
                <a:tab pos="9167813" algn="l"/>
                <a:tab pos="9617075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3pPr>
            <a:lvl4pPr eaLnBrk="0" hangingPunct="0">
              <a:tabLst>
                <a:tab pos="633413" algn="l"/>
                <a:tab pos="1081088" algn="l"/>
                <a:tab pos="1530350" algn="l"/>
                <a:tab pos="1979613" algn="l"/>
                <a:tab pos="2428875" algn="l"/>
                <a:tab pos="2878138" algn="l"/>
                <a:tab pos="3327400" algn="l"/>
                <a:tab pos="3776663" algn="l"/>
                <a:tab pos="4225925" algn="l"/>
                <a:tab pos="4675188" algn="l"/>
                <a:tab pos="5124450" algn="l"/>
                <a:tab pos="5573713" algn="l"/>
                <a:tab pos="6022975" algn="l"/>
                <a:tab pos="6472238" algn="l"/>
                <a:tab pos="6921500" algn="l"/>
                <a:tab pos="7370763" algn="l"/>
                <a:tab pos="7820025" algn="l"/>
                <a:tab pos="8269288" algn="l"/>
                <a:tab pos="8718550" algn="l"/>
                <a:tab pos="9167813" algn="l"/>
                <a:tab pos="9617075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4pPr>
            <a:lvl5pPr eaLnBrk="0" hangingPunct="0">
              <a:tabLst>
                <a:tab pos="633413" algn="l"/>
                <a:tab pos="1081088" algn="l"/>
                <a:tab pos="1530350" algn="l"/>
                <a:tab pos="1979613" algn="l"/>
                <a:tab pos="2428875" algn="l"/>
                <a:tab pos="2878138" algn="l"/>
                <a:tab pos="3327400" algn="l"/>
                <a:tab pos="3776663" algn="l"/>
                <a:tab pos="4225925" algn="l"/>
                <a:tab pos="4675188" algn="l"/>
                <a:tab pos="5124450" algn="l"/>
                <a:tab pos="5573713" algn="l"/>
                <a:tab pos="6022975" algn="l"/>
                <a:tab pos="6472238" algn="l"/>
                <a:tab pos="6921500" algn="l"/>
                <a:tab pos="7370763" algn="l"/>
                <a:tab pos="7820025" algn="l"/>
                <a:tab pos="8269288" algn="l"/>
                <a:tab pos="8718550" algn="l"/>
                <a:tab pos="9167813" algn="l"/>
                <a:tab pos="9617075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3413" algn="l"/>
                <a:tab pos="1081088" algn="l"/>
                <a:tab pos="1530350" algn="l"/>
                <a:tab pos="1979613" algn="l"/>
                <a:tab pos="2428875" algn="l"/>
                <a:tab pos="2878138" algn="l"/>
                <a:tab pos="3327400" algn="l"/>
                <a:tab pos="3776663" algn="l"/>
                <a:tab pos="4225925" algn="l"/>
                <a:tab pos="4675188" algn="l"/>
                <a:tab pos="5124450" algn="l"/>
                <a:tab pos="5573713" algn="l"/>
                <a:tab pos="6022975" algn="l"/>
                <a:tab pos="6472238" algn="l"/>
                <a:tab pos="6921500" algn="l"/>
                <a:tab pos="7370763" algn="l"/>
                <a:tab pos="7820025" algn="l"/>
                <a:tab pos="8269288" algn="l"/>
                <a:tab pos="8718550" algn="l"/>
                <a:tab pos="9167813" algn="l"/>
                <a:tab pos="9617075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3413" algn="l"/>
                <a:tab pos="1081088" algn="l"/>
                <a:tab pos="1530350" algn="l"/>
                <a:tab pos="1979613" algn="l"/>
                <a:tab pos="2428875" algn="l"/>
                <a:tab pos="2878138" algn="l"/>
                <a:tab pos="3327400" algn="l"/>
                <a:tab pos="3776663" algn="l"/>
                <a:tab pos="4225925" algn="l"/>
                <a:tab pos="4675188" algn="l"/>
                <a:tab pos="5124450" algn="l"/>
                <a:tab pos="5573713" algn="l"/>
                <a:tab pos="6022975" algn="l"/>
                <a:tab pos="6472238" algn="l"/>
                <a:tab pos="6921500" algn="l"/>
                <a:tab pos="7370763" algn="l"/>
                <a:tab pos="7820025" algn="l"/>
                <a:tab pos="8269288" algn="l"/>
                <a:tab pos="8718550" algn="l"/>
                <a:tab pos="9167813" algn="l"/>
                <a:tab pos="9617075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3413" algn="l"/>
                <a:tab pos="1081088" algn="l"/>
                <a:tab pos="1530350" algn="l"/>
                <a:tab pos="1979613" algn="l"/>
                <a:tab pos="2428875" algn="l"/>
                <a:tab pos="2878138" algn="l"/>
                <a:tab pos="3327400" algn="l"/>
                <a:tab pos="3776663" algn="l"/>
                <a:tab pos="4225925" algn="l"/>
                <a:tab pos="4675188" algn="l"/>
                <a:tab pos="5124450" algn="l"/>
                <a:tab pos="5573713" algn="l"/>
                <a:tab pos="6022975" algn="l"/>
                <a:tab pos="6472238" algn="l"/>
                <a:tab pos="6921500" algn="l"/>
                <a:tab pos="7370763" algn="l"/>
                <a:tab pos="7820025" algn="l"/>
                <a:tab pos="8269288" algn="l"/>
                <a:tab pos="8718550" algn="l"/>
                <a:tab pos="9167813" algn="l"/>
                <a:tab pos="9617075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3413" algn="l"/>
                <a:tab pos="1081088" algn="l"/>
                <a:tab pos="1530350" algn="l"/>
                <a:tab pos="1979613" algn="l"/>
                <a:tab pos="2428875" algn="l"/>
                <a:tab pos="2878138" algn="l"/>
                <a:tab pos="3327400" algn="l"/>
                <a:tab pos="3776663" algn="l"/>
                <a:tab pos="4225925" algn="l"/>
                <a:tab pos="4675188" algn="l"/>
                <a:tab pos="5124450" algn="l"/>
                <a:tab pos="5573713" algn="l"/>
                <a:tab pos="6022975" algn="l"/>
                <a:tab pos="6472238" algn="l"/>
                <a:tab pos="6921500" algn="l"/>
                <a:tab pos="7370763" algn="l"/>
                <a:tab pos="7820025" algn="l"/>
                <a:tab pos="8269288" algn="l"/>
                <a:tab pos="8718550" algn="l"/>
                <a:tab pos="9167813" algn="l"/>
                <a:tab pos="9617075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9pPr>
          </a:lstStyle>
          <a:p>
            <a:pPr lvl="1" indent="0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CAPSTONE PROJECT</a:t>
            </a:r>
          </a:p>
          <a:p>
            <a:pPr lvl="1" indent="0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3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ADVANCED LIBRARY MANAGEMENT SYSTEM USING STRUCTURES AND POINTERS</a:t>
            </a:r>
          </a:p>
          <a:p>
            <a:pPr lvl="1" indent="0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3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Team no.7 </a:t>
            </a:r>
          </a:p>
          <a:p>
            <a:pPr lvl="1" indent="0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3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CSA0219 –C Programming For Logical Thinking</a:t>
            </a:r>
          </a:p>
          <a:p>
            <a:pPr lvl="1" indent="0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											</a:t>
            </a:r>
          </a:p>
          <a:p>
            <a:pPr lvl="1" indent="0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                                  </a:t>
            </a:r>
            <a:endParaRPr lang="en-US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indent="0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endParaRPr lang="en-US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indent="0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endParaRPr lang="en-US" sz="32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indent="0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endParaRPr lang="en-US" sz="32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EF6C63-F5E9-4477-9611-220F3BE2B4BF}" type="slidenum">
              <a:rPr lang="zh-CN" altLang="en-US" sz="1400" b="1" smtClean="0">
                <a:solidFill>
                  <a:schemeClr val="tx1"/>
                </a:solidFill>
              </a:rPr>
              <a:pPr>
                <a:defRPr/>
              </a:pPr>
              <a:t>1</a:t>
            </a:fld>
            <a:endParaRPr lang="en-US" altLang="zh-CN" sz="1400" b="1" dirty="0">
              <a:solidFill>
                <a:schemeClr val="tx1"/>
              </a:solidFill>
            </a:endParaRPr>
          </a:p>
        </p:txBody>
      </p:sp>
      <p:pic>
        <p:nvPicPr>
          <p:cNvPr id="2" name="Picture 2" descr="SSE-Computer Science and Engineering">
            <a:extLst>
              <a:ext uri="{FF2B5EF4-FFF2-40B4-BE49-F238E27FC236}">
                <a16:creationId xmlns:a16="http://schemas.microsoft.com/office/drawing/2014/main" id="{04655572-62AA-D50A-E101-7C3CEAC14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" y="354968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7384FF-BA7A-A5F6-F0CF-1DD00845847D}"/>
              </a:ext>
            </a:extLst>
          </p:cNvPr>
          <p:cNvSpPr txBox="1"/>
          <p:nvPr/>
        </p:nvSpPr>
        <p:spPr>
          <a:xfrm>
            <a:off x="-304800" y="4495800"/>
            <a:ext cx="617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Guided By</a:t>
            </a:r>
          </a:p>
          <a:p>
            <a:pPr lvl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Dr. S. K. Saravanan &amp; Dr. A. M.  Arul Raj </a:t>
            </a:r>
          </a:p>
          <a:p>
            <a:pPr lvl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Professor	</a:t>
            </a:r>
          </a:p>
          <a:p>
            <a:pPr lvl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Institute of CSE</a:t>
            </a:r>
          </a:p>
          <a:p>
            <a:pPr lvl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SIMATS Engineering						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9FF67D-534E-741F-8351-5B9667879091}"/>
              </a:ext>
            </a:extLst>
          </p:cNvPr>
          <p:cNvSpPr txBox="1"/>
          <p:nvPr/>
        </p:nvSpPr>
        <p:spPr>
          <a:xfrm>
            <a:off x="5543550" y="4529328"/>
            <a:ext cx="38862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Student Name</a:t>
            </a:r>
          </a:p>
          <a:p>
            <a:pPr lvl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Rashmitha S (192525034)</a:t>
            </a:r>
          </a:p>
          <a:p>
            <a:pPr lvl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Vaishali S (192525024)</a:t>
            </a:r>
          </a:p>
          <a:p>
            <a:pPr lvl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Institute of AIML</a:t>
            </a:r>
          </a:p>
          <a:p>
            <a:pPr lvl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SIMATS Engineering						</a:t>
            </a:r>
            <a:endParaRPr lang="en-US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402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par>
              <p:cTn id="2" fill="hold" nodeType="interactiveSeq">
                <p:stCondLst>
                  <p:cond delay="0"/>
                </p:stCondLst>
                <p:childTnLst>
                  <p:par>
                    <p:cTn id="3" fill="hold"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par>
                                      <p:cTn id="6"/>
                                    </p:pa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par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666" y="1085188"/>
            <a:ext cx="7499350" cy="792162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Proposed Methodology and Algorithm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7A8223-39EF-FB47-A105-FA55A82981FD}"/>
              </a:ext>
            </a:extLst>
          </p:cNvPr>
          <p:cNvSpPr txBox="1">
            <a:spLocks/>
          </p:cNvSpPr>
          <p:nvPr/>
        </p:nvSpPr>
        <p:spPr>
          <a:xfrm>
            <a:off x="847725" y="2514600"/>
            <a:ext cx="7086600" cy="274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indent="-283464">
              <a:lnSpc>
                <a:spcPct val="150000"/>
              </a:lnSpc>
              <a:spcBef>
                <a:spcPts val="0"/>
              </a:spcBef>
              <a:buFont typeface="Wingdings 2"/>
              <a:buChar char=""/>
              <a:defRPr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SE-Computer Science and Engineering">
            <a:extLst>
              <a:ext uri="{FF2B5EF4-FFF2-40B4-BE49-F238E27FC236}">
                <a16:creationId xmlns:a16="http://schemas.microsoft.com/office/drawing/2014/main" id="{B11E6B4E-71DE-962E-DC93-5159412AB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78" y="245116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C219BC-3DAB-429F-37BE-CBC8F33865CB}"/>
              </a:ext>
            </a:extLst>
          </p:cNvPr>
          <p:cNvSpPr txBox="1"/>
          <p:nvPr/>
        </p:nvSpPr>
        <p:spPr>
          <a:xfrm>
            <a:off x="132408" y="1841242"/>
            <a:ext cx="632383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system is designed as a menu-driven C application.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User choices control the execution flow of the program.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Each operation is executed through a separate function.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Decision making is handled using conditional statements.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Repetitive operations are managed using looping structures.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Memory is allocated dynamically to handle varying data size.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algorithm ensures correct and efficient library operations.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3EB535F-9FCF-FF80-BA5F-3B87A7AAB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3B596-E3B1-EE58-E281-8953A1F01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300" y="2582862"/>
            <a:ext cx="2738292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25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912" y="964573"/>
            <a:ext cx="7499350" cy="792162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Design &amp; Module Planning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B2726-16E5-17D4-A360-F2477C12D526}"/>
              </a:ext>
            </a:extLst>
          </p:cNvPr>
          <p:cNvSpPr txBox="1"/>
          <p:nvPr/>
        </p:nvSpPr>
        <p:spPr>
          <a:xfrm>
            <a:off x="-24384" y="1704718"/>
            <a:ext cx="566318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system design follows structured approach.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project is divided into logical modules for clarity.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Each module performs a specific library function.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Modular design makes easy to understand and modify.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Data flow between modules is clearly defined.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Errors can be identified and fixed at module level.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This improves maintainability and scalability of the system.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SSE-Computer Science and Engineering">
            <a:extLst>
              <a:ext uri="{FF2B5EF4-FFF2-40B4-BE49-F238E27FC236}">
                <a16:creationId xmlns:a16="http://schemas.microsoft.com/office/drawing/2014/main" id="{D1DD9A74-897A-EF19-646F-D1206366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54" y="303466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235927-4AB7-6BF0-CEE6-A7456AFB8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590800"/>
            <a:ext cx="3545084" cy="23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4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DC477-8BA3-9842-BC95-659738BCC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C943-4CA4-05EB-AB26-4D7A31341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1304938"/>
            <a:ext cx="8337550" cy="792162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itchFamily="18" charset="0"/>
              </a:rPr>
              <a:t>Module 1 – </a:t>
            </a:r>
            <a:r>
              <a:rPr lang="en-I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Management Module</a:t>
            </a:r>
            <a:br>
              <a:rPr lang="en-I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B4CCC-AB01-82F6-00C3-6EE9D0C6B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3" name="Picture 2" descr="SSE-Computer Science and Engineering">
            <a:extLst>
              <a:ext uri="{FF2B5EF4-FFF2-40B4-BE49-F238E27FC236}">
                <a16:creationId xmlns:a16="http://schemas.microsoft.com/office/drawing/2014/main" id="{F92D8A0F-61C8-D194-8607-3989A8F43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" y="354968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DA8D50-5003-A000-7D4E-B07566E2871B}"/>
              </a:ext>
            </a:extLst>
          </p:cNvPr>
          <p:cNvSpPr txBox="1"/>
          <p:nvPr/>
        </p:nvSpPr>
        <p:spPr>
          <a:xfrm>
            <a:off x="0" y="2097100"/>
            <a:ext cx="86868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This module is responsible for handling all book-related data.</a:t>
            </a:r>
          </a:p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It defines the structure used to store book information.</a:t>
            </a:r>
          </a:p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Book details such as ID, name, author, and quantity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managed here.</a:t>
            </a:r>
          </a:p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Data is stored dynamically to allow flexible record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handling.</a:t>
            </a:r>
          </a:p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Duplicate book entries are prevented in this module.</a:t>
            </a:r>
          </a:p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module supports adding and displaying book records.</a:t>
            </a:r>
          </a:p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Pointers are used to access and update data efficiently.</a:t>
            </a:r>
          </a:p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This module forms the foundation of the entire library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F5877-FAB3-1387-5E8A-BE7BC09B15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743200"/>
            <a:ext cx="3505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99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83B3-4AF1-31B2-D3D0-25684A7C6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838200"/>
            <a:ext cx="7886700" cy="1325563"/>
          </a:xfrm>
        </p:spPr>
        <p:txBody>
          <a:bodyPr/>
          <a:lstStyle/>
          <a:p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Module 1 - Development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F815D-ABE5-D113-4A4A-DA9CC805B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118166"/>
            <a:ext cx="78867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 structure is created to store book information.</a:t>
            </a:r>
          </a:p>
          <a:p>
            <a:pPr marL="0" indent="0"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Dynamic memory allocation is used to store records.</a:t>
            </a:r>
          </a:p>
          <a:p>
            <a:pPr marL="0" indent="0"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User inputs are validated before storing data.</a:t>
            </a:r>
          </a:p>
          <a:p>
            <a:pPr marL="0" indent="0"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Duplicate book IDs are checked and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restricted.</a:t>
            </a:r>
          </a:p>
          <a:p>
            <a:pPr marL="0" indent="0"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Functions are implemented to add new book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records.</a:t>
            </a:r>
          </a:p>
          <a:p>
            <a:pPr marL="0" indent="0"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Functions are used to display stored book details.</a:t>
            </a:r>
          </a:p>
          <a:p>
            <a:pPr marL="0" indent="0"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Pointer access ensures efficient data manipulation.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BEABD-5302-6554-4440-0AEABD19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CCCDE8-2898-41C9-91F5-5C437B111C38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6" name="Picture 5" descr="SSE-Computer Science and Engineering">
            <a:extLst>
              <a:ext uri="{FF2B5EF4-FFF2-40B4-BE49-F238E27FC236}">
                <a16:creationId xmlns:a16="http://schemas.microsoft.com/office/drawing/2014/main" id="{80443736-8174-AA70-40FC-66950D655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" y="354968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2A028C-B67F-59A5-9C94-3018D79A91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594" y="2850864"/>
            <a:ext cx="3571806" cy="276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4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CA92B-2533-F14E-B5AF-59DF3B943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BF54B-792C-C810-5961-7E8D5471E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85" y="1073150"/>
            <a:ext cx="7886700" cy="1325563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Module 1 - Testing &amp; Review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BBB8C-9159-F0EB-128D-289DF40E3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83619"/>
            <a:ext cx="6608064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Book data insertion was tested with different input values.</a:t>
            </a:r>
          </a:p>
          <a:p>
            <a:pPr marL="0" indent="0"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Duplicate book ID validation was verified successfully.</a:t>
            </a:r>
          </a:p>
          <a:p>
            <a:pPr marL="0" indent="0"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Dynamic memory allocation was checked for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 usage.</a:t>
            </a:r>
          </a:p>
          <a:p>
            <a:pPr marL="0" indent="0"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Data retrieval accuracy was tested during display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operations.</a:t>
            </a:r>
          </a:p>
          <a:p>
            <a:pPr marL="0" indent="0"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Invalid inputs were handled without program failure.</a:t>
            </a:r>
          </a:p>
          <a:p>
            <a:pPr marL="0" indent="0"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Memory access through pointers was reviewed for correctness.</a:t>
            </a:r>
          </a:p>
          <a:p>
            <a:pPr marL="0" indent="0"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module produced consistent and reliable results.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863A8-50CC-94F2-BDC3-FCCB5AB6E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CCCDE8-2898-41C9-91F5-5C437B111C38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6" name="Picture 5" descr="SSE-Computer Science and Engineering">
            <a:extLst>
              <a:ext uri="{FF2B5EF4-FFF2-40B4-BE49-F238E27FC236}">
                <a16:creationId xmlns:a16="http://schemas.microsoft.com/office/drawing/2014/main" id="{8CADF692-1095-F842-FA74-EEC08E7AB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" y="354968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E57333-7FF7-D78F-6C64-EFAA88A95A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743200"/>
            <a:ext cx="3276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72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CD370-B235-46E8-867A-25A1AB74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CCCDE8-2898-41C9-91F5-5C437B111C38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290CE9-6896-8D38-BAFD-DF2266BC06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11" t="2465" r="3737" b="46312"/>
          <a:stretch>
            <a:fillRect/>
          </a:stretch>
        </p:blipFill>
        <p:spPr>
          <a:xfrm>
            <a:off x="4711065" y="1676400"/>
            <a:ext cx="4114800" cy="434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F99572-14C9-4A64-51EE-5C2A9AED19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99" r="5555" b="39834"/>
          <a:stretch>
            <a:fillRect/>
          </a:stretch>
        </p:blipFill>
        <p:spPr>
          <a:xfrm>
            <a:off x="152400" y="1742053"/>
            <a:ext cx="3886200" cy="4114800"/>
          </a:xfrm>
          <a:prstGeom prst="rect">
            <a:avLst/>
          </a:prstGeom>
        </p:spPr>
      </p:pic>
      <p:pic>
        <p:nvPicPr>
          <p:cNvPr id="16" name="Picture 15" descr="SSE-Computer Science and Engineering">
            <a:extLst>
              <a:ext uri="{FF2B5EF4-FFF2-40B4-BE49-F238E27FC236}">
                <a16:creationId xmlns:a16="http://schemas.microsoft.com/office/drawing/2014/main" id="{18E8D665-5EAF-68C7-0D61-F2B480A9E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" y="313402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797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F765F-D564-79A1-A809-AE4E97549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28B5-4512-21AD-539C-13F5904A5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1304938"/>
            <a:ext cx="8337550" cy="792162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itchFamily="18" charset="0"/>
              </a:rPr>
              <a:t>Module 2 – Library Operation &amp; Control Module (Introduction)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7C1A8-5F66-AF0F-8063-DC89DDBF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3" name="Picture 2" descr="SSE-Computer Science and Engineering">
            <a:extLst>
              <a:ext uri="{FF2B5EF4-FFF2-40B4-BE49-F238E27FC236}">
                <a16:creationId xmlns:a16="http://schemas.microsoft.com/office/drawing/2014/main" id="{2A1A90DD-8901-A312-26E7-ED57AF926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" y="354968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827DBD-C5DA-E343-C278-53353FE34E53}"/>
              </a:ext>
            </a:extLst>
          </p:cNvPr>
          <p:cNvSpPr txBox="1"/>
          <p:nvPr/>
        </p:nvSpPr>
        <p:spPr>
          <a:xfrm>
            <a:off x="0" y="2262923"/>
            <a:ext cx="8006707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This module manages all library transactions and operations.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It controls book issuing and returning activities.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module ensures correct update of book quantities.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It handles user requests through function calls.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Operational rules are applied during each transaction.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Book availability is verified before processing actions.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This module connects data management with user interaction.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6DAE0F-C205-046C-9769-5C256CD712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127006"/>
            <a:ext cx="3124200" cy="242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17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BA14B-AC36-7A11-A0FF-832562CF2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DA9A3-448B-6055-A6D9-EB0CAA66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838200"/>
            <a:ext cx="7886700" cy="1325563"/>
          </a:xfrm>
        </p:spPr>
        <p:txBody>
          <a:bodyPr/>
          <a:lstStyle/>
          <a:p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Module 2 - Development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05094-7C25-E3DD-2A64-9C08D8B77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CCCDE8-2898-41C9-91F5-5C437B111C38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6" name="Picture 5" descr="SSE-Computer Science and Engineering">
            <a:extLst>
              <a:ext uri="{FF2B5EF4-FFF2-40B4-BE49-F238E27FC236}">
                <a16:creationId xmlns:a16="http://schemas.microsoft.com/office/drawing/2014/main" id="{E3E02E73-1759-57B3-FF7C-3C96915A0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" y="354968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D7DCC5-CCB4-D004-C829-13FEB925FB0C}"/>
              </a:ext>
            </a:extLst>
          </p:cNvPr>
          <p:cNvSpPr txBox="1"/>
          <p:nvPr/>
        </p:nvSpPr>
        <p:spPr>
          <a:xfrm>
            <a:off x="0" y="2142427"/>
            <a:ext cx="69342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Functions are implemented for issuing books.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Book quantity is reduced when a book is issued.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Issue count is increased for usage tracking.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Return functionality updates book quantity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correctly.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Fine calculation logic is implemented for late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returns.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Conditional statements control transaction validity.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Loop structures ensure smooth operation flow.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3FDAFC-E281-0F9B-85EC-385BB0ED8F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99" y="3174889"/>
            <a:ext cx="4020101" cy="252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50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B2DB6-EF19-06E5-21BA-B4A4A63E0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85" y="1073150"/>
            <a:ext cx="7886700" cy="1325563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Module 2 - Testing &amp; Review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A41F-29E0-0A41-E52B-25E5B1E1E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" y="2187575"/>
            <a:ext cx="6006465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Book issue operation was tested with available books.</a:t>
            </a:r>
          </a:p>
          <a:p>
            <a:pPr marL="0" indent="0"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Unavailable book issue cases were handled properly.</a:t>
            </a:r>
          </a:p>
          <a:p>
            <a:pPr marL="0" indent="0"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Quantity updates were verified after each transaction.</a:t>
            </a:r>
          </a:p>
          <a:p>
            <a:pPr marL="0" indent="0"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Fine calculation was tested for different return days.</a:t>
            </a:r>
          </a:p>
          <a:p>
            <a:pPr marL="0" indent="0"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Issue count accuracy was validated for analytics.</a:t>
            </a:r>
          </a:p>
          <a:p>
            <a:pPr marL="0" indent="0"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Invalid inputs were tested for safe execution.</a:t>
            </a:r>
          </a:p>
          <a:p>
            <a:pPr marL="0" indent="0"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module performed all operations reliably.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83116-0412-44D8-07A8-2B09E3615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CCCDE8-2898-41C9-91F5-5C437B111C38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6" name="Picture 5" descr="SSE-Computer Science and Engineering">
            <a:extLst>
              <a:ext uri="{FF2B5EF4-FFF2-40B4-BE49-F238E27FC236}">
                <a16:creationId xmlns:a16="http://schemas.microsoft.com/office/drawing/2014/main" id="{B73B2004-1169-9E06-9004-6B2EA9394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" y="354968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E40F93-7AAC-31B5-4F53-EECB20C780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18569"/>
            <a:ext cx="3336893" cy="328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17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494BB9-4C95-3E2A-4363-36F37960E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296" t="13788" r="2366" b="7024"/>
          <a:stretch>
            <a:fillRect/>
          </a:stretch>
        </p:blipFill>
        <p:spPr>
          <a:xfrm>
            <a:off x="4808621" y="1417721"/>
            <a:ext cx="4025265" cy="44155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CA88D-7BA0-AC55-7966-FD59D4F49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CCCDE8-2898-41C9-91F5-5C437B111C38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8" name="Picture 7" descr="SSE-Computer Science and Engineering">
            <a:extLst>
              <a:ext uri="{FF2B5EF4-FFF2-40B4-BE49-F238E27FC236}">
                <a16:creationId xmlns:a16="http://schemas.microsoft.com/office/drawing/2014/main" id="{A83DAD63-C7DB-7A7F-5067-A0978F9BD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" y="197806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6D2E07-FB0C-EA40-704E-74E9D69A88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89" t="3968" b="6526"/>
          <a:stretch>
            <a:fillRect/>
          </a:stretch>
        </p:blipFill>
        <p:spPr>
          <a:xfrm>
            <a:off x="310114" y="1409700"/>
            <a:ext cx="3879480" cy="441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64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1306232"/>
            <a:ext cx="7499350" cy="792162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7" name="Picture 2" descr="SSE-Computer Science and Engineering">
            <a:extLst>
              <a:ext uri="{FF2B5EF4-FFF2-40B4-BE49-F238E27FC236}">
                <a16:creationId xmlns:a16="http://schemas.microsoft.com/office/drawing/2014/main" id="{B047F31A-2633-AEA2-CF58-C78E2A50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" y="354968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6B3040-3731-1838-89B2-120D152B7B20}"/>
              </a:ext>
            </a:extLst>
          </p:cNvPr>
          <p:cNvSpPr txBox="1"/>
          <p:nvPr/>
        </p:nvSpPr>
        <p:spPr>
          <a:xfrm>
            <a:off x="9485903" y="6562614"/>
            <a:ext cx="2189130" cy="166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AC79D4F-E72E-522F-E1E7-9AC2CFC5CE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241" y="2027129"/>
            <a:ext cx="714756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library is an important place to store and manage books.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 library management is time-consuming and error-prone.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project automates basic library operations using C programming.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uses structures and pointers to manage book records efficiently.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 supports adding, searching, issuing, and returning books.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Fine calculation and usage tracking are also implemented.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helps improve accuracy and efficiency in library management.</a:t>
            </a:r>
          </a:p>
        </p:txBody>
      </p:sp>
      <p:pic>
        <p:nvPicPr>
          <p:cNvPr id="1026" name="Picture 2" descr="Library management system Images - Free Download on Freepik">
            <a:extLst>
              <a:ext uri="{FF2B5EF4-FFF2-40B4-BE49-F238E27FC236}">
                <a16:creationId xmlns:a16="http://schemas.microsoft.com/office/drawing/2014/main" id="{630B14AA-1313-8767-3EEF-CAD059FA8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713" y="2437650"/>
            <a:ext cx="1543050" cy="156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Library Management System Software in India - XIPHIAS">
            <a:extLst>
              <a:ext uri="{FF2B5EF4-FFF2-40B4-BE49-F238E27FC236}">
                <a16:creationId xmlns:a16="http://schemas.microsoft.com/office/drawing/2014/main" id="{B6780D45-0CA7-07D5-D910-64142F6ED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083" y="4420350"/>
            <a:ext cx="1426134" cy="142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136E0-57C1-7E7B-84CB-E0AC53C22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4A1DB-64FE-2E1A-D8B5-0B0861DE4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207983"/>
            <a:ext cx="7499350" cy="792162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System Debugging &amp;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E73EA-CDE9-F7C1-1BFA-3FF284B8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  <a:pPr>
                <a:defRPr/>
              </a:pPr>
              <a:t>20</a:t>
            </a:fld>
            <a:endParaRPr lang="en-US" altLang="zh-CN"/>
          </a:p>
        </p:txBody>
      </p:sp>
      <p:pic>
        <p:nvPicPr>
          <p:cNvPr id="3" name="Picture 2" descr="SSE-Computer Science and Engineering">
            <a:extLst>
              <a:ext uri="{FF2B5EF4-FFF2-40B4-BE49-F238E27FC236}">
                <a16:creationId xmlns:a16="http://schemas.microsoft.com/office/drawing/2014/main" id="{4B26D315-5A11-C8D9-D7A3-E202969EE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" y="354968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5B0D70-EA7F-7A23-962A-72978EFCDCD7}"/>
              </a:ext>
            </a:extLst>
          </p:cNvPr>
          <p:cNvSpPr txBox="1"/>
          <p:nvPr/>
        </p:nvSpPr>
        <p:spPr>
          <a:xfrm>
            <a:off x="140970" y="2000145"/>
            <a:ext cx="631698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Logical errors were identified during program execution.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Input validation issues were corrected systematically.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Pointer usage was reviewed to avoid memory access errors.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Conditional logic was optimized for better control flow.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Redundant code segments were removed for clarity.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Program execution speed was improved through optimization.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Overall system stability was enhanced after debugging.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17198-0D07-6771-51AC-F461C3072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338" y="2829077"/>
            <a:ext cx="2782062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00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011EF-E8E8-898A-151A-69A622A88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FC29B-DA80-1148-C392-80F3272A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279430"/>
            <a:ext cx="7499350" cy="792162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Full System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2BF86-6D7E-E674-9C85-2BBF6436F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  <a:pPr>
                <a:defRPr/>
              </a:pPr>
              <a:t>21</a:t>
            </a:fld>
            <a:endParaRPr lang="en-US" altLang="zh-CN"/>
          </a:p>
        </p:txBody>
      </p:sp>
      <p:pic>
        <p:nvPicPr>
          <p:cNvPr id="3" name="Picture 2" descr="SSE-Computer Science and Engineering">
            <a:extLst>
              <a:ext uri="{FF2B5EF4-FFF2-40B4-BE49-F238E27FC236}">
                <a16:creationId xmlns:a16="http://schemas.microsoft.com/office/drawing/2014/main" id="{14754CC0-AF27-70F5-78F9-01FA8D1FE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" y="354968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AF18E-BBB8-8019-617A-4D7E78EACFD8}"/>
              </a:ext>
            </a:extLst>
          </p:cNvPr>
          <p:cNvSpPr txBox="1"/>
          <p:nvPr/>
        </p:nvSpPr>
        <p:spPr>
          <a:xfrm>
            <a:off x="0" y="2245178"/>
            <a:ext cx="73152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modules were tested together as a complete system.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Menu options were checked for correct navigation.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Book data consistency was verified across operations.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Issue and return functions were tested sequentially.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Fine calculation accuracy was confirmed for multiple cases.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Analytics results were compared with expected values.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system passed all functional test scenarios.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D20D5D-98DD-EEAE-2E0D-B4C78ED8FB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29" y="3076766"/>
            <a:ext cx="2479371" cy="227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51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00471-41AA-32D1-6A3C-4BA75A7ED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536C3-2C40-5743-B62B-5F4131A89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524000"/>
            <a:ext cx="7499350" cy="792162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Solution Design and Implementation</a:t>
            </a:r>
            <a:b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73F74-86C6-48CF-D791-46663062F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3" name="Picture 2" descr="SSE-Computer Science and Engineering">
            <a:extLst>
              <a:ext uri="{FF2B5EF4-FFF2-40B4-BE49-F238E27FC236}">
                <a16:creationId xmlns:a16="http://schemas.microsoft.com/office/drawing/2014/main" id="{E7B4491E-41E4-5B40-63F7-88F83B887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" y="354968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40B978-51CE-C96C-D538-DDB6B3512C13}"/>
              </a:ext>
            </a:extLst>
          </p:cNvPr>
          <p:cNvSpPr txBox="1"/>
          <p:nvPr/>
        </p:nvSpPr>
        <p:spPr>
          <a:xfrm>
            <a:off x="152400" y="2173713"/>
            <a:ext cx="6629400" cy="4307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was designed using a modular approach.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System requirements were analyzed before implementation.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 programming concepts were applied during development.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Structures were used to organize library data.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Pointers enabled dynamic memory management.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Functions were implemented for each library operation.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solution was implemented successfully as planned.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E3BD40-5AC9-A6D4-7FDD-E187BC761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542" y="3509621"/>
            <a:ext cx="2343340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45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89C4B-4DFF-5E29-22C1-1C10A9DF9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DE814-0BD9-973C-F041-706C18DCD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" y="1134979"/>
            <a:ext cx="7499350" cy="792162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Results and Recommendations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11AB8-B5D3-142D-7A34-B1850908E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3" name="Picture 2" descr="SSE-Computer Science and Engineering">
            <a:extLst>
              <a:ext uri="{FF2B5EF4-FFF2-40B4-BE49-F238E27FC236}">
                <a16:creationId xmlns:a16="http://schemas.microsoft.com/office/drawing/2014/main" id="{3627EBE9-611C-3329-041B-FDD5CACB3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" y="354968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A2B513-36D5-146D-A0E5-A4FF43C57094}"/>
              </a:ext>
            </a:extLst>
          </p:cNvPr>
          <p:cNvSpPr txBox="1"/>
          <p:nvPr/>
        </p:nvSpPr>
        <p:spPr>
          <a:xfrm>
            <a:off x="7620" y="1991020"/>
            <a:ext cx="6450330" cy="4313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system successfully automated library operations.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Book management became faster and more accurate.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Manual errors were significantly reduced.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system met all project objectives.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It is suitable for small-scale library environments.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Further improvements can enhance usability.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project is recommended for academic applications.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8A1E40-F894-2540-C911-AD99CCA749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778" y="3429000"/>
            <a:ext cx="3434219" cy="228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24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B16A2-B879-7E8E-BE66-8FEDF57E4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47D9E-2F40-0084-677D-E1AE310F6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524000"/>
            <a:ext cx="7499350" cy="792162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Reflection on Learning and Personal Development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6010C-DB6C-373A-119C-5ED05B04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3" name="Picture 2" descr="SSE-Computer Science and Engineering">
            <a:extLst>
              <a:ext uri="{FF2B5EF4-FFF2-40B4-BE49-F238E27FC236}">
                <a16:creationId xmlns:a16="http://schemas.microsoft.com/office/drawing/2014/main" id="{4E02C972-15EC-EB56-6ACB-DAE36C6EA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" y="354968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54E4F1-0EA7-2A78-B10D-DEA0E3BDF32F}"/>
              </a:ext>
            </a:extLst>
          </p:cNvPr>
          <p:cNvSpPr txBox="1"/>
          <p:nvPr/>
        </p:nvSpPr>
        <p:spPr>
          <a:xfrm>
            <a:off x="560070" y="2759179"/>
            <a:ext cx="82029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helped to understand the basics of C programming clearly.</a:t>
            </a:r>
          </a:p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Helping to learn how to  use structures to store and manage book records efficiently.</a:t>
            </a:r>
          </a:p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Pointers helped to understand dynamic memory allocation in C.</a:t>
            </a:r>
          </a:p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project improved  logical thinking and problem-solving skills.</a:t>
            </a:r>
          </a:p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Debugging the program enhanced  understanding of program flow.</a:t>
            </a:r>
          </a:p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Learning in designing the project using modular and structured coding practices.</a:t>
            </a:r>
          </a:p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Overall, this project strengthens technical skills and confidence in C programming.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533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82D37-ED70-7C44-7C9A-9642C71D7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8BE8B-2390-E696-1D29-91CA39D1D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80" y="1393353"/>
            <a:ext cx="7499350" cy="792162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Limitations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414C6-D74B-E2B9-7DB4-84197C74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3" name="Picture 2" descr="SSE-Computer Science and Engineering">
            <a:extLst>
              <a:ext uri="{FF2B5EF4-FFF2-40B4-BE49-F238E27FC236}">
                <a16:creationId xmlns:a16="http://schemas.microsoft.com/office/drawing/2014/main" id="{31D58C1A-6E1A-FF6E-18BB-B822CC55E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" y="354968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84059D85-40D9-BB00-FBEE-4CE259B61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5D975-828F-CE6D-54CD-5037693F5517}"/>
              </a:ext>
            </a:extLst>
          </p:cNvPr>
          <p:cNvSpPr txBox="1"/>
          <p:nvPr/>
        </p:nvSpPr>
        <p:spPr>
          <a:xfrm>
            <a:off x="375586" y="2185515"/>
            <a:ext cx="545973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supports only single-user access.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is not stored permanently.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is console-based in 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database is used for storage.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Network access is not supported.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Advanced security features are not included.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is suitable for small-scale use.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C8C70-CB72-5DFF-0879-98CA2BDEBD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" t="9775" r="2500" b="7283"/>
          <a:stretch>
            <a:fillRect/>
          </a:stretch>
        </p:blipFill>
        <p:spPr>
          <a:xfrm>
            <a:off x="4665546" y="2819400"/>
            <a:ext cx="3814071" cy="22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25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6D199-C53C-95BF-1187-7E82A0183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59B6-6EF2-9D65-65B2-58AC62CD9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326816"/>
            <a:ext cx="7499350" cy="792162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Future Enhancement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A3C47-ED43-62A2-7C16-80787D5A1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3" name="Picture 2" descr="SSE-Computer Science and Engineering">
            <a:extLst>
              <a:ext uri="{FF2B5EF4-FFF2-40B4-BE49-F238E27FC236}">
                <a16:creationId xmlns:a16="http://schemas.microsoft.com/office/drawing/2014/main" id="{F6772FC6-FA85-C6B2-6711-874EF280A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" y="354968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650167-0298-78A0-C705-44865316BAB9}"/>
              </a:ext>
            </a:extLst>
          </p:cNvPr>
          <p:cNvSpPr txBox="1"/>
          <p:nvPr/>
        </p:nvSpPr>
        <p:spPr>
          <a:xfrm>
            <a:off x="152400" y="2225096"/>
            <a:ext cx="57150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File storage can be added for data saving.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 support can be integrated.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Multi-user access can be implemented.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full graphical interface can be developed.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login features can be added.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Reports can be generated automatically.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can be expanded for large libraries.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B352C-248D-B933-5AA9-0ABD6E00F5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669" y="2438400"/>
            <a:ext cx="3707731" cy="362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22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860" y="1213915"/>
            <a:ext cx="7499350" cy="792162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3" name="Picture 2" descr="SSE-Computer Science and Engineering">
            <a:extLst>
              <a:ext uri="{FF2B5EF4-FFF2-40B4-BE49-F238E27FC236}">
                <a16:creationId xmlns:a16="http://schemas.microsoft.com/office/drawing/2014/main" id="{E6ECBA5D-B29C-DAFD-42C9-911BFD401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" y="354968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028B92-99D5-D568-2F4F-0E6E330C3CA5}"/>
              </a:ext>
            </a:extLst>
          </p:cNvPr>
          <p:cNvSpPr txBox="1"/>
          <p:nvPr/>
        </p:nvSpPr>
        <p:spPr>
          <a:xfrm>
            <a:off x="38102" y="2212598"/>
            <a:ext cx="78486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successfully automates library tasks.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uses C programming concepts effectively.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Structures and pointers improve data handling.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reduces manual errors.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 management becomes simple and fast.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meets all stated objectives.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useful for academic and learning purposes.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852F0E-7BDB-32EC-C44D-3A3D3A7D8A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9" y="2819400"/>
            <a:ext cx="3886201" cy="270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76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860" y="1232448"/>
            <a:ext cx="7499350" cy="792162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7A8223-39EF-FB47-A105-FA55A82981FD}"/>
              </a:ext>
            </a:extLst>
          </p:cNvPr>
          <p:cNvSpPr txBox="1">
            <a:spLocks/>
          </p:cNvSpPr>
          <p:nvPr/>
        </p:nvSpPr>
        <p:spPr>
          <a:xfrm>
            <a:off x="1118235" y="2249664"/>
            <a:ext cx="7086600" cy="2362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indent="-283464">
              <a:lnSpc>
                <a:spcPct val="150000"/>
              </a:lnSpc>
              <a:spcBef>
                <a:spcPts val="0"/>
              </a:spcBef>
              <a:buFont typeface="Wingdings 2"/>
              <a:buChar char=""/>
              <a:defRPr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SE-Computer Science and Engineering">
            <a:extLst>
              <a:ext uri="{FF2B5EF4-FFF2-40B4-BE49-F238E27FC236}">
                <a16:creationId xmlns:a16="http://schemas.microsoft.com/office/drawing/2014/main" id="{37C45DA2-5E82-C263-C424-8559C1B63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" y="354968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1C88C554-2BB0-918E-72C6-9BB64E2D6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7FD2F8-5F30-9F17-4A41-65D7A54E9058}"/>
              </a:ext>
            </a:extLst>
          </p:cNvPr>
          <p:cNvSpPr txBox="1"/>
          <p:nvPr/>
        </p:nvSpPr>
        <p:spPr>
          <a:xfrm>
            <a:off x="264816" y="2234424"/>
            <a:ext cx="88029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E.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Balagurusamy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“Programming in ANSI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C,”McGraw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-Hill Education, 8th Edition, 2019.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B. W. Kernighan and D. M.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Ritchie,“The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 Programming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Language,”Prentice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Hall, 2nd Edition, 1988.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Y. P. Kanetkar, “Let Us C,”BPB Publications, 15th Edition, 2016.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H. Schildt, “C: The Complete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Reference,”McGraw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-Hill Education, 4th Edition, 2014.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GeeksforGeeks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,“C Programming – Structures and Pointers,”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Technical Resource, 2023.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799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BD647-A7AE-67FE-F5D8-F0B1D08B0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B76F1-5D41-6B25-DB36-386F2795B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93" y="1001747"/>
            <a:ext cx="7499350" cy="792162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Abstract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64429-E5ED-D04D-455E-9CD16B2D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7" name="Picture 2" descr="SSE-Computer Science and Engineering">
            <a:extLst>
              <a:ext uri="{FF2B5EF4-FFF2-40B4-BE49-F238E27FC236}">
                <a16:creationId xmlns:a16="http://schemas.microsoft.com/office/drawing/2014/main" id="{7E6A4071-3DA5-B69A-C498-684731D73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03" y="286362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836374-07A6-3A00-90F8-5861E53A980D}"/>
              </a:ext>
            </a:extLst>
          </p:cNvPr>
          <p:cNvSpPr txBox="1"/>
          <p:nvPr/>
        </p:nvSpPr>
        <p:spPr>
          <a:xfrm>
            <a:off x="2286000" y="324738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F66DD5-65A6-160D-63B7-2097B64C7342}"/>
              </a:ext>
            </a:extLst>
          </p:cNvPr>
          <p:cNvSpPr txBox="1"/>
          <p:nvPr/>
        </p:nvSpPr>
        <p:spPr>
          <a:xfrm>
            <a:off x="334203" y="1955146"/>
            <a:ext cx="860927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This project focuses on developing a Library Management System using C programming.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It helps in maintaining book records in an organized manner.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Structures are used to store book details such as ID, name, author, and quantity.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Pointers are used for dynamic memory allocation and efficient data handling.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system supports adding, searching, issuing, and returning books.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Fine calculation is implemented for late book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returns.s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project improves accuracy, efficiency, and ease of library management.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03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AA383-D455-43CB-3883-5C0CECB79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729AE-D481-B78B-BFFB-EB6158196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860" y="1295400"/>
            <a:ext cx="7499350" cy="792162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Aim and Objective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49EC9-E9AC-78CE-9568-5B6F6F214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  <a:pPr>
                <a:defRPr/>
              </a:pPr>
              <a:t>4</a:t>
            </a:fld>
            <a:endParaRPr lang="en-US" altLang="zh-CN" dirty="0"/>
          </a:p>
        </p:txBody>
      </p:sp>
      <p:pic>
        <p:nvPicPr>
          <p:cNvPr id="7" name="Picture 2" descr="SSE-Computer Science and Engineering">
            <a:extLst>
              <a:ext uri="{FF2B5EF4-FFF2-40B4-BE49-F238E27FC236}">
                <a16:creationId xmlns:a16="http://schemas.microsoft.com/office/drawing/2014/main" id="{B6C61642-1D4B-1734-B97B-9D1655E2F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" y="354968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DBCB2A61-D76A-A309-1143-98C9822D4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ED7AAF-3FD8-27EB-57B2-579911A78C63}"/>
              </a:ext>
            </a:extLst>
          </p:cNvPr>
          <p:cNvSpPr txBox="1"/>
          <p:nvPr/>
        </p:nvSpPr>
        <p:spPr>
          <a:xfrm>
            <a:off x="150696" y="2241587"/>
            <a:ext cx="78486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store book information using structures.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use pointers for dynamic memory management.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 new books without duplication.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allow searching books using book 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manage book issuing and returning 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calculate fine for late book returns.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track the most issued books for analysis.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EB240-335F-4C12-2F5D-553F98EC8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935" y="3217824"/>
            <a:ext cx="3133465" cy="182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89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1295400"/>
            <a:ext cx="7499350" cy="792162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Literature Review &amp; Requirement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7" name="Picture 2" descr="SSE-Computer Science and Engineering">
            <a:extLst>
              <a:ext uri="{FF2B5EF4-FFF2-40B4-BE49-F238E27FC236}">
                <a16:creationId xmlns:a16="http://schemas.microsoft.com/office/drawing/2014/main" id="{DB5021AF-5820-45F8-8E9E-0CED02536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" y="354968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9458E3-978B-B2DE-8FA0-1B8A4C6AB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042162"/>
              </p:ext>
            </p:extLst>
          </p:nvPr>
        </p:nvGraphicFramePr>
        <p:xfrm>
          <a:off x="318135" y="2514600"/>
          <a:ext cx="8507730" cy="3569607"/>
        </p:xfrm>
        <a:graphic>
          <a:graphicData uri="http://schemas.openxmlformats.org/drawingml/2006/table">
            <a:tbl>
              <a:tblPr/>
              <a:tblGrid>
                <a:gridCol w="1215390">
                  <a:extLst>
                    <a:ext uri="{9D8B030D-6E8A-4147-A177-3AD203B41FA5}">
                      <a16:colId xmlns:a16="http://schemas.microsoft.com/office/drawing/2014/main" val="1094502620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332696508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3710835287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689340930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72664079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1131044158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3087483989"/>
                    </a:ext>
                  </a:extLst>
                </a:gridCol>
              </a:tblGrid>
              <a:tr h="6969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of Publication</a:t>
                      </a: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of the Journal / Book</a:t>
                      </a: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 Used</a:t>
                      </a: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Used</a:t>
                      </a: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Findings (Drawbacks Identified)</a:t>
                      </a: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4264907"/>
                  </a:ext>
                </a:extLst>
              </a:tr>
              <a:tr h="10556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E. </a:t>
                      </a:r>
                      <a:r>
                        <a:rPr lang="en-IN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Balagurusamy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Programming in ANSI C</a:t>
                      </a: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Structured programming using C language</a:t>
                      </a: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Array-based and structure-based data handling</a:t>
                      </a: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not provide a complete application-level library management system</a:t>
                      </a: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640418"/>
                  </a:ext>
                </a:extLst>
              </a:tr>
              <a:tr h="90773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Yashavant P. Kanetkar</a:t>
                      </a: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Let Us C</a:t>
                      </a: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Modular programming with functions</a:t>
                      </a: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Conditional logic and loop-based algorithms</a:t>
                      </a: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Covers basic concepts but lacks advanced features like analytics</a:t>
                      </a: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347044"/>
                  </a:ext>
                </a:extLst>
              </a:tr>
              <a:tr h="90773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2014</a:t>
                      </a: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Herbert Schildt</a:t>
                      </a: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C: The Complete Reference</a:t>
                      </a: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System-level programming concepts</a:t>
                      </a: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Pointer-based memory management algorithms</a:t>
                      </a: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Explains concepts well but not domain-specific applications</a:t>
                      </a:r>
                    </a:p>
                  </a:txBody>
                  <a:tcPr marL="51343" marR="51343" marT="25672" marB="256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721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061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49" y="1371600"/>
            <a:ext cx="7499350" cy="792162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Problem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7" name="Picture 2" descr="SSE-Computer Science and Engineering">
            <a:extLst>
              <a:ext uri="{FF2B5EF4-FFF2-40B4-BE49-F238E27FC236}">
                <a16:creationId xmlns:a16="http://schemas.microsoft.com/office/drawing/2014/main" id="{6F13DE02-BBC8-728C-D681-DB3D5A760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" y="354968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DEA4AB-1334-61B1-6599-A6038445AD01}"/>
              </a:ext>
            </a:extLst>
          </p:cNvPr>
          <p:cNvSpPr txBox="1"/>
          <p:nvPr/>
        </p:nvSpPr>
        <p:spPr>
          <a:xfrm>
            <a:off x="407670" y="2262923"/>
            <a:ext cx="64770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libraries use manual record keeping.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Manual records are difficult to maintain and update.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Searching for books takes more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 availability is hard to track manually.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Fine calculation is not automated in manual systems.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Popular book analysis is not possible easily.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computerized solution is required to solve these issues.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C90E7-16AE-9004-B9C8-C9FFA1792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763" y="2577213"/>
            <a:ext cx="2462784" cy="1235936"/>
          </a:xfrm>
          <a:prstGeom prst="rect">
            <a:avLst/>
          </a:prstGeom>
        </p:spPr>
      </p:pic>
      <p:pic>
        <p:nvPicPr>
          <p:cNvPr id="2054" name="Picture 6" descr="Library Management | EDU ERP">
            <a:extLst>
              <a:ext uri="{FF2B5EF4-FFF2-40B4-BE49-F238E27FC236}">
                <a16:creationId xmlns:a16="http://schemas.microsoft.com/office/drawing/2014/main" id="{A77F26CE-609A-2978-3B34-1214C73BC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3" t="5172" r="8000" b="7471"/>
          <a:stretch>
            <a:fillRect/>
          </a:stretch>
        </p:blipFill>
        <p:spPr bwMode="auto">
          <a:xfrm>
            <a:off x="6096000" y="4291220"/>
            <a:ext cx="2223516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674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1391110"/>
            <a:ext cx="7499350" cy="792162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Existing System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3" name="Picture 2" descr="SSE-Computer Science and Engineering">
            <a:extLst>
              <a:ext uri="{FF2B5EF4-FFF2-40B4-BE49-F238E27FC236}">
                <a16:creationId xmlns:a16="http://schemas.microsoft.com/office/drawing/2014/main" id="{841B0539-C8EA-378C-F83B-4C3CCA563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" y="354968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C5655B-8607-9F6C-932D-A8E2CE686109}"/>
              </a:ext>
            </a:extLst>
          </p:cNvPr>
          <p:cNvSpPr txBox="1"/>
          <p:nvPr/>
        </p:nvSpPr>
        <p:spPr>
          <a:xfrm>
            <a:off x="371575" y="2409604"/>
            <a:ext cx="53340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existing system is mostly manual.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 details are written in registers.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Searching records takes a long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Errors occur due to human mistakes.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 issue history is not maintained properly.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Fine calculation is done manually.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lacks data security and accuracy.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FCB3BC-7AED-D3C9-AA06-B3DC085211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45" t="3780" r="8475" b="4695"/>
          <a:stretch>
            <a:fillRect/>
          </a:stretch>
        </p:blipFill>
        <p:spPr>
          <a:xfrm>
            <a:off x="5337047" y="2842562"/>
            <a:ext cx="3438426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77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87269-CE8A-8B51-4415-0C74C2FD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4D6F-8CC9-CD64-E40C-22419340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71600"/>
            <a:ext cx="7499350" cy="792162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Proposed  System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C42CB-C169-FC3B-1F95-5553E3B4B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3" name="Picture 2" descr="SSE-Computer Science and Engineering">
            <a:extLst>
              <a:ext uri="{FF2B5EF4-FFF2-40B4-BE49-F238E27FC236}">
                <a16:creationId xmlns:a16="http://schemas.microsoft.com/office/drawing/2014/main" id="{FEAA2EC3-51B5-BC62-F4F7-A939B69E3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" y="354968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780296-A6DD-DE33-1D21-265EA72A2082}"/>
              </a:ext>
            </a:extLst>
          </p:cNvPr>
          <p:cNvSpPr txBox="1"/>
          <p:nvPr/>
        </p:nvSpPr>
        <p:spPr>
          <a:xfrm>
            <a:off x="192024" y="2445485"/>
            <a:ext cx="56388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is a C-based application.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uses structures to organize book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Pointers are used for dynamic storage.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 issuing and returning are automated.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Fine is calculated automatically based on rules.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tracks book usage frequency.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provides a simple and efficient solution.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B1A5A8-659C-0BB6-315B-2741C1392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3" t="564" r="2500" b="22958"/>
          <a:stretch>
            <a:fillRect/>
          </a:stretch>
        </p:blipFill>
        <p:spPr>
          <a:xfrm>
            <a:off x="5257800" y="2616272"/>
            <a:ext cx="3657600" cy="328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4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329907"/>
            <a:ext cx="7499350" cy="792162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Overall System Architectural Design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7" name="Picture 2" descr="SSE-Computer Science and Engineering">
            <a:extLst>
              <a:ext uri="{FF2B5EF4-FFF2-40B4-BE49-F238E27FC236}">
                <a16:creationId xmlns:a16="http://schemas.microsoft.com/office/drawing/2014/main" id="{7C5E1F9D-B9A3-D9EB-905C-0AEABF9CF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0929"/>
            <a:ext cx="8507730" cy="6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F8F3C7-CCAD-9AF4-1020-62E551AB9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8" r="2719" b="23006"/>
          <a:stretch>
            <a:fillRect/>
          </a:stretch>
        </p:blipFill>
        <p:spPr>
          <a:xfrm>
            <a:off x="533400" y="2209800"/>
            <a:ext cx="8444992" cy="376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06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6459</TotalTime>
  <Words>1958</Words>
  <Application>Microsoft Office PowerPoint</Application>
  <PresentationFormat>On-screen Show (4:3)</PresentationFormat>
  <Paragraphs>331</Paragraphs>
  <Slides>28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宋体</vt:lpstr>
      <vt:lpstr>Arial</vt:lpstr>
      <vt:lpstr>AvantGarde</vt:lpstr>
      <vt:lpstr>Calibri</vt:lpstr>
      <vt:lpstr>Calibri Light</vt:lpstr>
      <vt:lpstr>Times New Roman</vt:lpstr>
      <vt:lpstr>Wingdings 2</vt:lpstr>
      <vt:lpstr>Office Theme</vt:lpstr>
      <vt:lpstr>PowerPoint Presentation</vt:lpstr>
      <vt:lpstr>Introduction</vt:lpstr>
      <vt:lpstr>Abstract </vt:lpstr>
      <vt:lpstr>Aim and Objective </vt:lpstr>
      <vt:lpstr>Literature Review &amp; Requirement Analysis</vt:lpstr>
      <vt:lpstr>Problem Statement</vt:lpstr>
      <vt:lpstr>Existing System </vt:lpstr>
      <vt:lpstr>Proposed  System </vt:lpstr>
      <vt:lpstr>Overall System Architectural Design </vt:lpstr>
      <vt:lpstr>Proposed Methodology and Algorithm  </vt:lpstr>
      <vt:lpstr>Design &amp; Module Planning</vt:lpstr>
      <vt:lpstr>Module 1 – Data Management Module Introduction</vt:lpstr>
      <vt:lpstr>Module 1 - Development</vt:lpstr>
      <vt:lpstr>Module 1 - Testing &amp; Review</vt:lpstr>
      <vt:lpstr>PowerPoint Presentation</vt:lpstr>
      <vt:lpstr>Module 2 – Library Operation &amp; Control Module (Introduction)</vt:lpstr>
      <vt:lpstr>Module 2 - Development</vt:lpstr>
      <vt:lpstr>Module 2 - Testing &amp; Review</vt:lpstr>
      <vt:lpstr>PowerPoint Presentation</vt:lpstr>
      <vt:lpstr>System Debugging &amp; Optimization</vt:lpstr>
      <vt:lpstr>Full System Testing</vt:lpstr>
      <vt:lpstr>Solution Design and Implementation </vt:lpstr>
      <vt:lpstr>Results and Recommendations</vt:lpstr>
      <vt:lpstr>Reflection on Learning and Personal Development Conclusion</vt:lpstr>
      <vt:lpstr>Limitations </vt:lpstr>
      <vt:lpstr>Future Enhancement </vt:lpstr>
      <vt:lpstr>Conclusion</vt:lpstr>
      <vt:lpstr>References</vt:lpstr>
    </vt:vector>
  </TitlesOfParts>
  <Company>Deitel &amp; Associates,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kalid</dc:creator>
  <cp:lastModifiedBy>Rashmitha Senthil kumar</cp:lastModifiedBy>
  <cp:revision>429</cp:revision>
  <dcterms:created xsi:type="dcterms:W3CDTF">2000-07-06T15:05:59Z</dcterms:created>
  <dcterms:modified xsi:type="dcterms:W3CDTF">2026-02-11T16:24:10Z</dcterms:modified>
</cp:coreProperties>
</file>